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4" r:id="rId7"/>
    <p:sldId id="261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DDA0-7E8D-45B5-9FD1-346CEF28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2B07B-ADD6-442D-BDCE-C5DA7F271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E0F8D-BBED-47BD-858C-D8D8D23C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FA4FD-13AE-4679-871E-587A06CA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D117-264B-43ED-A90C-3AADA7B5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E9BD-51BE-449E-869D-16B90EB2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B9163-55F3-4747-8649-A4283DBF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0782E-95E3-4216-BFF2-89CE97CB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D2958-FB8F-415F-96CF-3E838637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1CE7-4C6D-4618-B869-001A935E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8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C1FB0E-6791-4296-8DCC-38D131FDF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85267-EB32-45ED-8211-33A95BD43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A3DA-E1A0-42DE-8450-24C66863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3CA16-C859-4B5E-9B92-73D8616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8937-7D16-4CE4-AF15-7DC5AC52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63BB-919F-4CF5-8D6F-31505C31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5E9C-1757-4A0F-951B-076033C9A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2E9A-6F56-42E1-9FDF-B82CE5F1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53FC8-5120-4932-9849-E73EF26A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5A9C-BB34-4306-A72D-C120881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E673-40A4-4CFB-A80D-26CE6482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0249E-7D26-436A-82FB-4A6AFCBD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AC0B7-CA19-4CB7-A50E-D8405D95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C8E35-0AE0-488B-AB71-D30092C5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EC50-3866-42EF-8354-04E1ECD8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3D4A-8B2B-4054-B51E-C9166E80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FFF8-15E2-4704-8C22-A99AAF7FD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47D1-8140-4A09-A65B-9FE6D91F1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9D1ED-2AD2-44A7-9336-89828DA6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56DA8-DDE5-40AF-A955-D1EB9AC5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38E1-5BF8-446F-848A-854D940E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1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909D-9AD1-46BC-A445-05F99987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58F9-B227-4B4C-8E98-A00D79964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98E09-AD90-4AFC-9B8F-6267571DF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C3F0C-601C-48F0-8203-BE86766C1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B7403-4C36-4B68-9DD6-C35CCB21D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1249F-1136-4904-9309-26E4A387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5A724-046B-4F46-9802-192D06548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629CA-2855-4DFB-80C5-6081B5B6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5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FE6D-8259-405D-A31C-77233B56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D8E71-6306-4F53-863F-C4624C55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DC5B2-F82A-49CD-9E97-1B549971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E37BF-CDEC-4EDC-B5EF-B4B4AF20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7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DB35B-5848-48FE-9BD4-46C2909D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A11EF-2209-4663-A51B-6EB75C8D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F003A-76B1-4AC0-B6BA-3F2A7010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4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0D34-CFC3-4E3D-92AD-2A41E864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5C42-D362-4B6F-9854-C74DDD54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98DE5-CCA2-49CB-A67D-1C787E2DE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EB6A8-93B6-435F-BB17-E6D79727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813DD-7A45-4CB0-8B38-E900DC1A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930-F1BD-4343-BB17-E4AEEF0D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9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3171-C7E8-4F52-B1DD-9D84A998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C22C-DDBE-42AF-8A5E-1492D5691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999F2-B36F-4BCC-8A67-7CF9077F6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8E8F-773A-480D-91AD-46FC9BB4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266F1-F392-4029-8A20-4C01ED20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A9610-E6CE-4383-B9A0-CC4033DF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EB96E-9DCE-4E36-B4F3-2E72C77D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8B087-4252-4FFF-8919-9C13CD8D3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243B-131B-4601-AEF4-C53A374A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C1FD4-B746-4B88-AE79-A1C9128FF0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D458-1088-4933-B884-708FC4C6E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5E59-4F5A-4C62-BC7C-DE6C462F8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2623-0D6E-46F5-9FA5-B794540CC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3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E4C27B6-DB04-4891-AF97-BA1671B1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CAFD8-9C5D-40B9-8AE3-F21B0329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522"/>
          <a:stretch/>
        </p:blipFill>
        <p:spPr>
          <a:xfrm>
            <a:off x="606719" y="-1"/>
            <a:ext cx="11585281" cy="6857999"/>
          </a:xfrm>
          <a:prstGeom prst="rect">
            <a:avLst/>
          </a:prstGeom>
        </p:spPr>
      </p:pic>
      <p:sp>
        <p:nvSpPr>
          <p:cNvPr id="36" name="Rectangle 1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63DE2-601C-436D-AF61-D597E19C3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4" y="1152144"/>
            <a:ext cx="3953501" cy="3072393"/>
          </a:xfrm>
        </p:spPr>
        <p:txBody>
          <a:bodyPr>
            <a:normAutofit/>
          </a:bodyPr>
          <a:lstStyle/>
          <a:p>
            <a:pPr algn="l"/>
            <a:r>
              <a:rPr lang="en-US" sz="4300">
                <a:solidFill>
                  <a:schemeClr val="bg1"/>
                </a:solidFill>
              </a:rPr>
              <a:t>Fractal Analysis </a:t>
            </a:r>
            <a:r>
              <a:rPr lang="en-US" altLang="zh-CN" sz="4300">
                <a:solidFill>
                  <a:schemeClr val="bg1"/>
                </a:solidFill>
              </a:rPr>
              <a:t>of Near-Acini Deposition of LAPDmouse Dataset</a:t>
            </a:r>
            <a:endParaRPr lang="en-US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D2FF3-BAA3-43D1-AC6D-1119DA3E9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84" y="4462272"/>
            <a:ext cx="3953501" cy="1272831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Wanjun Gu</a:t>
            </a: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0EAE70-C355-42D1-BF00-CA8A17A7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E6E58C95-A3F9-4C87-B9A5-32A7A75DD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7B08CDDF-E602-4C1B-A248-A43292EB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6298B977-8F47-48C6-8454-11EF9478E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06A6FB8E-FB47-44B7-810F-B88B4CC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818DB8DB-4D04-42C0-BE68-842A9F29A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BCFEA99-52A4-4E8E-B9C9-3D39B0E32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A6C0BB10-7324-4D11-A497-57A85CDB6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D7440F2E-8192-4FDF-AE8F-2833B7F40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9F7DA6A-1872-4697-A567-20A0115A0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98BC1544-07ED-411D-880C-58CB1149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A70D948-9946-455F-8155-D274F01D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07FCDBA-F7E3-4836-8253-15D21212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6A9BF83-5C67-44B0-883C-82BCAA19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4BA7F92-7961-489E-83BD-5518EB1E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6ADE108-5AE8-4ACF-88B9-28A0B125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75B2D25F-B666-4F19-816A-24456EAF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7D581F0-987F-45C5-A849-CC1B4122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F388E533-92C3-428E-B078-81D6E1F2D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68AEED3-AAB1-48A9-8FC3-C68AE667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0A6CA6BC-FFA6-4C34-B200-6F61EE173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2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103AE44-D5BC-4735-A8F2-1CAC353A8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10"/>
            <a:ext cx="5601810" cy="560181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9517AE-9B2D-4ACD-8553-13B242A41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15" y="115410"/>
            <a:ext cx="5601810" cy="560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91315-047F-4288-A3F6-78DB1015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" y="5684072"/>
            <a:ext cx="6258758" cy="1000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66CA07-0163-4710-B254-03BBAE59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613" y="5717220"/>
            <a:ext cx="5852387" cy="9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0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E4B292A-B49A-4537-AF2C-A00E2A02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F0E4BA-139B-4371-A57C-AD0C52C8A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1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86F0139-5172-4EEF-8AF2-6051A02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685794"/>
            <a:ext cx="11887224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3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F885-4AF3-4363-9989-FD64C1F0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8310"/>
            <a:ext cx="5294716" cy="43813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1FFABE-E65E-4AD3-A66C-E33908D0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99326"/>
            <a:ext cx="5294715" cy="4659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064224-49E2-43A4-9D94-B718B00C950B}"/>
              </a:ext>
            </a:extLst>
          </p:cNvPr>
          <p:cNvSpPr/>
          <p:nvPr/>
        </p:nvSpPr>
        <p:spPr>
          <a:xfrm>
            <a:off x="643467" y="5983912"/>
            <a:ext cx="10905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Ref: </a:t>
            </a:r>
            <a:r>
              <a:rPr lang="en-US" sz="1400" dirty="0" err="1"/>
              <a:t>Altemeier</a:t>
            </a:r>
            <a:r>
              <a:rPr lang="en-US" sz="1400" dirty="0"/>
              <a:t>, W. A.; McKinney, S.; Glenny, R. W. Fractal Nature of Regional Ventilation Distribution. </a:t>
            </a:r>
            <a:r>
              <a:rPr lang="en-US" sz="1400" i="1" dirty="0"/>
              <a:t>J. Appl. Physiol.</a:t>
            </a:r>
            <a:r>
              <a:rPr lang="en-US" sz="1400" dirty="0"/>
              <a:t> </a:t>
            </a:r>
            <a:r>
              <a:rPr lang="en-US" sz="1400" b="1" dirty="0"/>
              <a:t>2000</a:t>
            </a:r>
            <a:r>
              <a:rPr lang="en-US" sz="1400" dirty="0"/>
              <a:t>, </a:t>
            </a:r>
            <a:r>
              <a:rPr lang="en-US" sz="1400" i="1" dirty="0"/>
              <a:t>88</a:t>
            </a:r>
            <a:r>
              <a:rPr lang="en-US" sz="1400" dirty="0"/>
              <a:t> (5), 1551–1557.</a:t>
            </a:r>
          </a:p>
        </p:txBody>
      </p:sp>
    </p:spTree>
    <p:extLst>
      <p:ext uri="{BB962C8B-B14F-4D97-AF65-F5344CB8AC3E}">
        <p14:creationId xmlns:p14="http://schemas.microsoft.com/office/powerpoint/2010/main" val="191287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CDF54-07E3-4ACB-B739-7CFAF4C8D3DB}"/>
                  </a:ext>
                </a:extLst>
              </p:cNvPr>
              <p:cNvSpPr txBox="1"/>
              <p:nvPr/>
            </p:nvSpPr>
            <p:spPr>
              <a:xfrm>
                <a:off x="2129425" y="5628885"/>
                <a:ext cx="7791107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𝑉𝑎𝑟𝑖𝑎𝑡𝑖𝑜𝑛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𝐷𝑒𝑝𝑜𝑠𝑖𝑡𝑖𝑜𝑛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CDF54-07E3-4ACB-B739-7CFAF4C8D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25" y="5628885"/>
                <a:ext cx="7791107" cy="890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8876B6-B281-4243-BE3C-E6343F3F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2" y="0"/>
            <a:ext cx="4891149" cy="5504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DA7F7-39DA-4626-9313-7267E62E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541" y="717197"/>
            <a:ext cx="6559601" cy="40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9B6EB54-D009-4955-B174-23D497AE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26402"/>
            <a:ext cx="5805196" cy="5805196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359A717-7493-4B12-9086-1D0520BDA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75" y="526402"/>
            <a:ext cx="5805196" cy="58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15875D-BDEF-4695-804B-0D6F4AD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94025"/>
              </p:ext>
            </p:extLst>
          </p:nvPr>
        </p:nvGraphicFramePr>
        <p:xfrm>
          <a:off x="733425" y="684213"/>
          <a:ext cx="4933948" cy="5487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33487">
                  <a:extLst>
                    <a:ext uri="{9D8B030D-6E8A-4147-A177-3AD203B41FA5}">
                      <a16:colId xmlns:a16="http://schemas.microsoft.com/office/drawing/2014/main" val="1487632740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1901102936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2586531201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632673917"/>
                    </a:ext>
                  </a:extLst>
                </a:gridCol>
              </a:tblGrid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Sample 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r>
                        <a:rPr lang="en-US" altLang="zh-CN" sz="1600" u="none" strike="noStrike" dirty="0">
                          <a:effectLst/>
                        </a:rPr>
                        <a:t>article 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Fractal4 Slope</a:t>
                      </a: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Fractal5 Slope</a:t>
                      </a: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53668752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-0.75898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-0.72438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112812640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-0.85835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-0.72222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06549218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-0.53219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-0.58446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1727412078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-0.67389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-0.65445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70913085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-0.803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-0.71499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790935244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-0.71502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-0.72518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63022003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-0.75698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-0.67578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355042571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-0.74983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-0.69062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87313792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m09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-0.72095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-0.76329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395624137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-0.64285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-0.65515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187482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-0.78734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-0.69809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305537049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-0.61898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-0.65996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1278225147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-0.77609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-0.73032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45520950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-0.59863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-0.64185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2569682555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-0.41958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-0.39218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424300811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-0.74894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-0.66949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341198842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-0.82141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-0.67408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77" marR="8677" marT="8677" marB="0" anchor="b"/>
                </a:tc>
                <a:extLst>
                  <a:ext uri="{0D108BD9-81ED-4DB2-BD59-A6C34878D82A}">
                    <a16:rowId xmlns:a16="http://schemas.microsoft.com/office/drawing/2014/main" val="5759892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5FEE8E-C6CC-4AD4-8D1F-CB0837E3C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724518"/>
              </p:ext>
            </p:extLst>
          </p:nvPr>
        </p:nvGraphicFramePr>
        <p:xfrm>
          <a:off x="5751513" y="684213"/>
          <a:ext cx="5705472" cy="5487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26368">
                  <a:extLst>
                    <a:ext uri="{9D8B030D-6E8A-4147-A177-3AD203B41FA5}">
                      <a16:colId xmlns:a16="http://schemas.microsoft.com/office/drawing/2014/main" val="2134348022"/>
                    </a:ext>
                  </a:extLst>
                </a:gridCol>
                <a:gridCol w="1426368">
                  <a:extLst>
                    <a:ext uri="{9D8B030D-6E8A-4147-A177-3AD203B41FA5}">
                      <a16:colId xmlns:a16="http://schemas.microsoft.com/office/drawing/2014/main" val="2883668780"/>
                    </a:ext>
                  </a:extLst>
                </a:gridCol>
                <a:gridCol w="1426368">
                  <a:extLst>
                    <a:ext uri="{9D8B030D-6E8A-4147-A177-3AD203B41FA5}">
                      <a16:colId xmlns:a16="http://schemas.microsoft.com/office/drawing/2014/main" val="3153484806"/>
                    </a:ext>
                  </a:extLst>
                </a:gridCol>
                <a:gridCol w="1426368">
                  <a:extLst>
                    <a:ext uri="{9D8B030D-6E8A-4147-A177-3AD203B41FA5}">
                      <a16:colId xmlns:a16="http://schemas.microsoft.com/office/drawing/2014/main" val="4052288169"/>
                    </a:ext>
                  </a:extLst>
                </a:gridCol>
              </a:tblGrid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Sample 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r>
                        <a:rPr lang="en-US" altLang="zh-CN" sz="1600" u="none" strike="noStrike" dirty="0">
                          <a:effectLst/>
                        </a:rPr>
                        <a:t>article 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Fractal4 Slope</a:t>
                      </a: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Fractal5 Slope</a:t>
                      </a: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3926274560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-0.54292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-0.49993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3676131130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-0.59905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-0.49144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597268287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-0.53852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-0.52226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125654565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-0.54212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-0.50688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46006273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-0.72496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-0.62878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1710556808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-0.67039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-0.57226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126803034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-0.70873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-0.68145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195448754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-0.7998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-0.54798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651043506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-0.54444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-0.51825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374773929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-0.5162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-0.44481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363315874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-0.69393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-0.68204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83574751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m29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-0.65531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-0.62305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45940196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m30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-0.61595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-0.66326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999378172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-0.77582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-0.76593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654762851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m32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-0.80122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-0.72097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2028832239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-0.79128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-0.75776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3786644594"/>
                  </a:ext>
                </a:extLst>
              </a:tr>
              <a:tr h="30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m34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-0.72411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-0.69473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3" marR="8713" marT="8713" marB="0" anchor="b"/>
                </a:tc>
                <a:extLst>
                  <a:ext uri="{0D108BD9-81ED-4DB2-BD59-A6C34878D82A}">
                    <a16:rowId xmlns:a16="http://schemas.microsoft.com/office/drawing/2014/main" val="4199479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25F14C4-EE68-40B5-88E2-50176C884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3" y="179772"/>
            <a:ext cx="5308847" cy="53088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640534-AA8B-40FC-85FA-7866482B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85" y="241915"/>
            <a:ext cx="5308848" cy="5308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2AD8F-BC6C-411E-AC39-5AEB969C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7" y="5488619"/>
            <a:ext cx="79343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274</Words>
  <Application>Microsoft Office PowerPoint</Application>
  <PresentationFormat>Widescreen</PresentationFormat>
  <Paragraphs>148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Fractal Analysis of Near-Acini Deposition of LAPDmouse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Fractal Analysis of Near-Acini Deposition of LAPDmouse Dataset</dc:title>
  <dc:creator>Wanjun Gu</dc:creator>
  <cp:lastModifiedBy>Wanjun Gu</cp:lastModifiedBy>
  <cp:revision>1</cp:revision>
  <dcterms:created xsi:type="dcterms:W3CDTF">2020-03-02T11:18:25Z</dcterms:created>
  <dcterms:modified xsi:type="dcterms:W3CDTF">2020-03-02T20:50:45Z</dcterms:modified>
</cp:coreProperties>
</file>